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64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14630400" cy="8229600"/>
  <p:notesSz cx="8229600" cy="14630400"/>
  <p:embeddedFontLst>
    <p:embeddedFont>
      <p:font typeface="Montserrat" panose="00000500000000000000" pitchFamily="2" charset="0"/>
      <p:regular r:id="rId12"/>
      <p:bold r:id="rId13"/>
      <p:italic r:id="rId14"/>
      <p:boldItalic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EF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921" autoAdjust="0"/>
    <p:restoredTop sz="94610"/>
  </p:normalViewPr>
  <p:slideViewPr>
    <p:cSldViewPr snapToGrid="0" snapToObjects="1">
      <p:cViewPr>
        <p:scale>
          <a:sx n="75" d="100"/>
          <a:sy n="75" d="100"/>
        </p:scale>
        <p:origin x="940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643604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D6A62B-E4BA-85B8-4889-832C0C3406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6FABE61-0771-4CEB-A110-9DFA812E8F7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3C0CCD8-0096-588C-82AA-C43DAB1B5D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23DFF4-627E-FABE-80E1-BFDD7D40A68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9747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2424351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AI Sign Language Detector: Bridging Communication Gaps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4174688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This project creates a real-time sign language translator using CNN models.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758309" y="5111829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It enables seamless communication for the deaf community, improving accessibility.</a:t>
            </a:r>
            <a:endParaRPr lang="en-US" sz="1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6216C5-BCC2-BB0E-F4EF-39C198B9A7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3A8A6C4-4187-1891-ECDD-82E231CCF16A}"/>
              </a:ext>
            </a:extLst>
          </p:cNvPr>
          <p:cNvSpPr/>
          <p:nvPr/>
        </p:nvSpPr>
        <p:spPr>
          <a:xfrm>
            <a:off x="12829521" y="7740989"/>
            <a:ext cx="1661276" cy="418809"/>
          </a:xfrm>
          <a:prstGeom prst="rect">
            <a:avLst/>
          </a:prstGeom>
          <a:solidFill>
            <a:srgbClr val="EEEFF5"/>
          </a:solidFill>
          <a:ln>
            <a:solidFill>
              <a:srgbClr val="EEEF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41A6261-5EBC-B8B0-F20A-75BD680E6B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1629" y="0"/>
            <a:ext cx="12327142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4201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523524"/>
            <a:ext cx="7281624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Understanding the Challenge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2561153"/>
            <a:ext cx="3705463" cy="2315647"/>
          </a:xfrm>
          <a:prstGeom prst="roundRect">
            <a:avLst>
              <a:gd name="adj" fmla="val 8421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974884" y="2777728"/>
            <a:ext cx="3272314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Sign Language Complexity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974884" y="3620095"/>
            <a:ext cx="3272314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Visual-spatial and varies by region, making universal translation tough.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4680347" y="2561153"/>
            <a:ext cx="3705463" cy="2315647"/>
          </a:xfrm>
          <a:prstGeom prst="roundRect">
            <a:avLst>
              <a:gd name="adj" fmla="val 8421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4896922" y="277772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Interpreter Scarcity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896922" y="3263860"/>
            <a:ext cx="3272314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Only 1 interpreter per 78 deaf individuals, creating communication barriers.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758309" y="5093375"/>
            <a:ext cx="7627382" cy="1612702"/>
          </a:xfrm>
          <a:prstGeom prst="roundRect">
            <a:avLst>
              <a:gd name="adj" fmla="val 12091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974884" y="530994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Market Demand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74884" y="5796082"/>
            <a:ext cx="7194233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Current market exceeds $650M, highlighting need for affordable solutions.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5922" y="555665"/>
            <a:ext cx="5645944" cy="663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CNN Model Architecture</a:t>
            </a:r>
            <a:endParaRPr lang="en-US" sz="41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922" y="1622584"/>
            <a:ext cx="1008578" cy="121027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017038" y="1824276"/>
            <a:ext cx="2654141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Input Layer</a:t>
            </a:r>
            <a:endParaRPr lang="en-US" sz="2050" dirty="0"/>
          </a:p>
        </p:txBody>
      </p:sp>
      <p:sp>
        <p:nvSpPr>
          <p:cNvPr id="5" name="Text 2"/>
          <p:cNvSpPr/>
          <p:nvPr/>
        </p:nvSpPr>
        <p:spPr>
          <a:xfrm>
            <a:off x="2017038" y="2276951"/>
            <a:ext cx="11907441" cy="322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Processes video feeds capturing sign gestures.</a:t>
            </a:r>
            <a:endParaRPr lang="en-US" sz="15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922" y="2832854"/>
            <a:ext cx="1008578" cy="121027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017038" y="3034546"/>
            <a:ext cx="2654141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Convolutional Layers</a:t>
            </a:r>
            <a:endParaRPr lang="en-US" sz="2050" dirty="0"/>
          </a:p>
        </p:txBody>
      </p:sp>
      <p:sp>
        <p:nvSpPr>
          <p:cNvPr id="8" name="Text 4"/>
          <p:cNvSpPr/>
          <p:nvPr/>
        </p:nvSpPr>
        <p:spPr>
          <a:xfrm>
            <a:off x="2017038" y="3487222"/>
            <a:ext cx="11907441" cy="322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Extract features like edges, shapes, and motion.</a:t>
            </a:r>
            <a:endParaRPr lang="en-US" sz="15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5922" y="4043124"/>
            <a:ext cx="1008578" cy="121027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017038" y="4244816"/>
            <a:ext cx="2654141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Max Pooling</a:t>
            </a:r>
            <a:endParaRPr lang="en-US" sz="2050" dirty="0"/>
          </a:p>
        </p:txBody>
      </p:sp>
      <p:sp>
        <p:nvSpPr>
          <p:cNvPr id="11" name="Text 6"/>
          <p:cNvSpPr/>
          <p:nvPr/>
        </p:nvSpPr>
        <p:spPr>
          <a:xfrm>
            <a:off x="2017038" y="4697492"/>
            <a:ext cx="11907441" cy="322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Reduces data dimensions for efficiency.</a:t>
            </a:r>
            <a:endParaRPr lang="en-US" sz="15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5922" y="5253395"/>
            <a:ext cx="1008578" cy="121027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2017038" y="5455087"/>
            <a:ext cx="2917746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Recurrent Layers (LSTM)</a:t>
            </a:r>
            <a:endParaRPr lang="en-US" sz="2050" dirty="0"/>
          </a:p>
        </p:txBody>
      </p:sp>
      <p:sp>
        <p:nvSpPr>
          <p:cNvPr id="14" name="Text 8"/>
          <p:cNvSpPr/>
          <p:nvPr/>
        </p:nvSpPr>
        <p:spPr>
          <a:xfrm>
            <a:off x="2017038" y="5907762"/>
            <a:ext cx="11907441" cy="322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Analyzes temporal context of gestures over time.</a:t>
            </a:r>
            <a:endParaRPr lang="en-US" sz="15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5922" y="6463665"/>
            <a:ext cx="1008578" cy="1210270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2017038" y="6665357"/>
            <a:ext cx="2654141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Output Layer</a:t>
            </a:r>
            <a:endParaRPr lang="en-US" sz="2050" dirty="0"/>
          </a:p>
        </p:txBody>
      </p:sp>
      <p:sp>
        <p:nvSpPr>
          <p:cNvPr id="17" name="Text 10"/>
          <p:cNvSpPr/>
          <p:nvPr/>
        </p:nvSpPr>
        <p:spPr>
          <a:xfrm>
            <a:off x="2017038" y="7118033"/>
            <a:ext cx="11907441" cy="322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Generates predicted text translation.</a:t>
            </a:r>
            <a:endParaRPr lang="en-US" sz="155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0B87893-3F30-9E7D-C2EC-36693F48084E}"/>
              </a:ext>
            </a:extLst>
          </p:cNvPr>
          <p:cNvSpPr/>
          <p:nvPr/>
        </p:nvSpPr>
        <p:spPr>
          <a:xfrm>
            <a:off x="12829521" y="7740989"/>
            <a:ext cx="1661276" cy="418809"/>
          </a:xfrm>
          <a:prstGeom prst="rect">
            <a:avLst/>
          </a:prstGeom>
          <a:solidFill>
            <a:srgbClr val="EEEFF5"/>
          </a:solidFill>
          <a:ln>
            <a:solidFill>
              <a:srgbClr val="EEEF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1824752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Dataset and Training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44709" y="2862382"/>
            <a:ext cx="7627382" cy="3542348"/>
          </a:xfrm>
          <a:prstGeom prst="roundRect">
            <a:avLst>
              <a:gd name="adj" fmla="val 5505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52329" y="2870002"/>
            <a:ext cx="7612142" cy="62174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468904" y="3007519"/>
            <a:ext cx="33691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Dataset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10278785" y="3007519"/>
            <a:ext cx="33691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ASL Alphabet + custom signs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6252329" y="3491746"/>
            <a:ext cx="7612142" cy="96845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6468904" y="3629263"/>
            <a:ext cx="33691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Augmentation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10278785" y="3629263"/>
            <a:ext cx="336911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Rotation, scaling, noise to improve robustness</a:t>
            </a:r>
            <a:endParaRPr lang="en-US" sz="1700" dirty="0"/>
          </a:p>
        </p:txBody>
      </p:sp>
      <p:sp>
        <p:nvSpPr>
          <p:cNvPr id="11" name="Shape 8"/>
          <p:cNvSpPr/>
          <p:nvPr/>
        </p:nvSpPr>
        <p:spPr>
          <a:xfrm>
            <a:off x="6252329" y="4460200"/>
            <a:ext cx="7612142" cy="96845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6468904" y="4597718"/>
            <a:ext cx="33691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Metrics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10278785" y="4597718"/>
            <a:ext cx="336911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Accuracy, precision, recall, F1-score</a:t>
            </a:r>
            <a:endParaRPr lang="en-US" sz="1700" dirty="0"/>
          </a:p>
        </p:txBody>
      </p:sp>
      <p:sp>
        <p:nvSpPr>
          <p:cNvPr id="14" name="Shape 11"/>
          <p:cNvSpPr/>
          <p:nvPr/>
        </p:nvSpPr>
        <p:spPr>
          <a:xfrm>
            <a:off x="6252329" y="5428655"/>
            <a:ext cx="7612142" cy="96845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6468904" y="5566172"/>
            <a:ext cx="33691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Results</a:t>
            </a:r>
            <a:endParaRPr lang="en-US" sz="1700" dirty="0"/>
          </a:p>
        </p:txBody>
      </p:sp>
      <p:sp>
        <p:nvSpPr>
          <p:cNvPr id="16" name="Text 13"/>
          <p:cNvSpPr/>
          <p:nvPr/>
        </p:nvSpPr>
        <p:spPr>
          <a:xfrm>
            <a:off x="10278785" y="5566172"/>
            <a:ext cx="336911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95% accuracy on ASL, 92% on custom signs</a:t>
            </a:r>
            <a:endParaRPr lang="en-US" sz="17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7FEA0CC-3B55-C1F2-5175-BC8088284FB6}"/>
              </a:ext>
            </a:extLst>
          </p:cNvPr>
          <p:cNvSpPr/>
          <p:nvPr/>
        </p:nvSpPr>
        <p:spPr>
          <a:xfrm>
            <a:off x="12829521" y="7740989"/>
            <a:ext cx="1661276" cy="418809"/>
          </a:xfrm>
          <a:prstGeom prst="rect">
            <a:avLst/>
          </a:prstGeom>
          <a:solidFill>
            <a:srgbClr val="EEEFF5"/>
          </a:solidFill>
          <a:ln>
            <a:solidFill>
              <a:srgbClr val="EEEF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081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4360307"/>
            <a:ext cx="6581537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Real-time Implementation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309" y="5435798"/>
            <a:ext cx="541615" cy="54161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516499" y="5397937"/>
            <a:ext cx="2276475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OpenCV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1516499" y="5884069"/>
            <a:ext cx="227647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For efficient video processing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17896" y="5435798"/>
            <a:ext cx="541615" cy="54161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876086" y="5397937"/>
            <a:ext cx="2276594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TensorFlow Lite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876086" y="5884069"/>
            <a:ext cx="227659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Optimizes model for mobile devices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77601" y="5435798"/>
            <a:ext cx="541615" cy="54161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8235791" y="5397937"/>
            <a:ext cx="2276594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Flask API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8235791" y="5884069"/>
            <a:ext cx="227659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Handles device communication</a:t>
            </a:r>
            <a:endParaRPr lang="en-US" sz="17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37307" y="5435798"/>
            <a:ext cx="541615" cy="54161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1595497" y="5397937"/>
            <a:ext cx="2276594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Low Latency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11595497" y="5884069"/>
            <a:ext cx="227659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&lt;200ms delay on mobile devices</a:t>
            </a:r>
            <a:endParaRPr lang="en-US" sz="17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C93A74B-C147-A900-1586-38BFB5E25772}"/>
              </a:ext>
            </a:extLst>
          </p:cNvPr>
          <p:cNvSpPr/>
          <p:nvPr/>
        </p:nvSpPr>
        <p:spPr>
          <a:xfrm>
            <a:off x="12829521" y="7740989"/>
            <a:ext cx="1661276" cy="418809"/>
          </a:xfrm>
          <a:prstGeom prst="rect">
            <a:avLst/>
          </a:prstGeom>
          <a:solidFill>
            <a:srgbClr val="EEEFF5"/>
          </a:solidFill>
          <a:ln>
            <a:solidFill>
              <a:srgbClr val="EEEF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1492" y="923449"/>
            <a:ext cx="7427595" cy="690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User Interface and Experience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6221492" y="2165628"/>
            <a:ext cx="472559" cy="472559"/>
          </a:xfrm>
          <a:prstGeom prst="roundRect">
            <a:avLst>
              <a:gd name="adj" fmla="val 40005"/>
            </a:avLst>
          </a:prstGeom>
          <a:solidFill>
            <a:srgbClr val="EEEFF5"/>
          </a:solidFill>
          <a:ln/>
          <a:effectLst>
            <a:outerShdw blurRad="52070" dist="25400" dir="13500000" algn="bl" rotWithShape="0">
              <a:srgbClr val="FFFFFF">
                <a:alpha val="7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6904077" y="2165628"/>
            <a:ext cx="2763798" cy="345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Cross-Platform </a:t>
            </a:r>
            <a:r>
              <a:rPr lang="en-US" sz="2150" b="1" dirty="0" err="1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WebPage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6904077" y="2636996"/>
            <a:ext cx="6991231" cy="335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Available on all platforms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6221492" y="3419237"/>
            <a:ext cx="472559" cy="472559"/>
          </a:xfrm>
          <a:prstGeom prst="roundRect">
            <a:avLst>
              <a:gd name="adj" fmla="val 40005"/>
            </a:avLst>
          </a:prstGeom>
          <a:solidFill>
            <a:srgbClr val="EEEFF5"/>
          </a:solidFill>
          <a:ln/>
          <a:effectLst>
            <a:outerShdw blurRad="52070" dist="25400" dir="13500000" algn="bl" rotWithShape="0">
              <a:srgbClr val="FFFFFF">
                <a:alpha val="7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6904077" y="3419237"/>
            <a:ext cx="2763798" cy="345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Customizable Dialects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6904077" y="3890605"/>
            <a:ext cx="6991231" cy="335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Supports regional sign variations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6221492" y="4672846"/>
            <a:ext cx="472559" cy="472559"/>
          </a:xfrm>
          <a:prstGeom prst="roundRect">
            <a:avLst>
              <a:gd name="adj" fmla="val 40005"/>
            </a:avLst>
          </a:prstGeom>
          <a:solidFill>
            <a:srgbClr val="EEEFF5"/>
          </a:solidFill>
          <a:ln/>
          <a:effectLst>
            <a:outerShdw blurRad="52070" dist="25400" dir="13500000" algn="bl" rotWithShape="0">
              <a:srgbClr val="FFFFFF">
                <a:alpha val="7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6904077" y="4672846"/>
            <a:ext cx="2763798" cy="345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Offline Mode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6904077" y="5144214"/>
            <a:ext cx="6991231" cy="335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Access pre-downloaded signs without internet</a:t>
            </a:r>
            <a:endParaRPr lang="en-US" sz="1650" dirty="0"/>
          </a:p>
        </p:txBody>
      </p:sp>
      <p:sp>
        <p:nvSpPr>
          <p:cNvPr id="13" name="Shape 10"/>
          <p:cNvSpPr/>
          <p:nvPr/>
        </p:nvSpPr>
        <p:spPr>
          <a:xfrm>
            <a:off x="6221492" y="5926455"/>
            <a:ext cx="472559" cy="472559"/>
          </a:xfrm>
          <a:prstGeom prst="roundRect">
            <a:avLst>
              <a:gd name="adj" fmla="val 40005"/>
            </a:avLst>
          </a:prstGeom>
          <a:solidFill>
            <a:srgbClr val="EEEFF5"/>
          </a:solidFill>
          <a:ln/>
          <a:effectLst>
            <a:outerShdw blurRad="52070" dist="25400" dir="13500000" algn="bl" rotWithShape="0">
              <a:srgbClr val="FFFFFF">
                <a:alpha val="70000"/>
              </a:srgbClr>
            </a:outerShdw>
          </a:effectLst>
        </p:spPr>
      </p:sp>
      <p:sp>
        <p:nvSpPr>
          <p:cNvPr id="14" name="Text 11"/>
          <p:cNvSpPr/>
          <p:nvPr/>
        </p:nvSpPr>
        <p:spPr>
          <a:xfrm>
            <a:off x="6904077" y="5926455"/>
            <a:ext cx="2763798" cy="345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User Feedback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6904077" y="6397823"/>
            <a:ext cx="6991231" cy="335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Continuous improvements through user input</a:t>
            </a:r>
            <a:endParaRPr lang="en-US" sz="1650" dirty="0"/>
          </a:p>
        </p:txBody>
      </p:sp>
      <p:sp>
        <p:nvSpPr>
          <p:cNvPr id="16" name="Text 13"/>
          <p:cNvSpPr/>
          <p:nvPr/>
        </p:nvSpPr>
        <p:spPr>
          <a:xfrm>
            <a:off x="6221492" y="6970038"/>
            <a:ext cx="7673816" cy="335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app targets 70 million deaf users worldwide.</a:t>
            </a:r>
            <a:endParaRPr lang="en-US" sz="165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472850E-0E04-A452-C65A-E0DE418BDC10}"/>
              </a:ext>
            </a:extLst>
          </p:cNvPr>
          <p:cNvSpPr/>
          <p:nvPr/>
        </p:nvSpPr>
        <p:spPr>
          <a:xfrm>
            <a:off x="12829521" y="7740989"/>
            <a:ext cx="1661276" cy="418809"/>
          </a:xfrm>
          <a:prstGeom prst="rect">
            <a:avLst/>
          </a:prstGeom>
          <a:solidFill>
            <a:srgbClr val="EEEFF5"/>
          </a:solidFill>
          <a:ln>
            <a:solidFill>
              <a:srgbClr val="EEEF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246942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Future Enhancements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844635" y="278261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Expand Vocabulary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3268742"/>
            <a:ext cx="3937040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Include complex grammar and phrases</a:t>
            </a:r>
            <a:endParaRPr lang="en-US" sz="17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0270" y="2392918"/>
            <a:ext cx="4589740" cy="458974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6035100" y="3331547"/>
            <a:ext cx="324088" cy="4051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50"/>
              </a:lnSpc>
              <a:buNone/>
            </a:pPr>
            <a:r>
              <a:rPr lang="en-US" sz="25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550" dirty="0"/>
          </a:p>
        </p:txBody>
      </p:sp>
      <p:sp>
        <p:nvSpPr>
          <p:cNvPr id="7" name="Text 4"/>
          <p:cNvSpPr/>
          <p:nvPr/>
        </p:nvSpPr>
        <p:spPr>
          <a:xfrm>
            <a:off x="9934932" y="257532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Multi-Signer Support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9934932" y="3061454"/>
            <a:ext cx="39371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Enable group conversations</a:t>
            </a:r>
            <a:endParaRPr lang="en-US" sz="170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0270" y="2392918"/>
            <a:ext cx="4589740" cy="4589740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7904619" y="3065443"/>
            <a:ext cx="324088" cy="4051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50"/>
              </a:lnSpc>
              <a:buNone/>
            </a:pPr>
            <a:r>
              <a:rPr lang="en-US" sz="25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550" dirty="0"/>
          </a:p>
        </p:txBody>
      </p:sp>
      <p:sp>
        <p:nvSpPr>
          <p:cNvPr id="11" name="Text 7"/>
          <p:cNvSpPr/>
          <p:nvPr/>
        </p:nvSpPr>
        <p:spPr>
          <a:xfrm>
            <a:off x="10043279" y="409789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Emotion Recognition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10043279" y="4584025"/>
            <a:ext cx="38288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Detect sentiment in signs</a:t>
            </a:r>
            <a:endParaRPr lang="en-US" sz="1700" dirty="0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20270" y="2392918"/>
            <a:ext cx="4589740" cy="4589740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8735437" y="4761369"/>
            <a:ext cx="324088" cy="4051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50"/>
              </a:lnSpc>
              <a:buNone/>
            </a:pPr>
            <a:r>
              <a:rPr lang="en-US" sz="25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2550" dirty="0"/>
          </a:p>
        </p:txBody>
      </p:sp>
      <p:sp>
        <p:nvSpPr>
          <p:cNvPr id="15" name="Text 10"/>
          <p:cNvSpPr/>
          <p:nvPr/>
        </p:nvSpPr>
        <p:spPr>
          <a:xfrm>
            <a:off x="9934932" y="562058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AR/VR Integration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9934932" y="6106716"/>
            <a:ext cx="3937159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Create immersive communication experiences</a:t>
            </a:r>
            <a:endParaRPr lang="en-US" sz="1700" dirty="0"/>
          </a:p>
        </p:txBody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20270" y="2392918"/>
            <a:ext cx="4589740" cy="4589740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7379315" y="6075581"/>
            <a:ext cx="324088" cy="4051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50"/>
              </a:lnSpc>
              <a:buNone/>
            </a:pPr>
            <a:r>
              <a:rPr lang="en-US" sz="25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4</a:t>
            </a:r>
            <a:endParaRPr lang="en-US" sz="2550" dirty="0"/>
          </a:p>
        </p:txBody>
      </p:sp>
      <p:sp>
        <p:nvSpPr>
          <p:cNvPr id="19" name="Text 13"/>
          <p:cNvSpPr/>
          <p:nvPr/>
        </p:nvSpPr>
        <p:spPr>
          <a:xfrm>
            <a:off x="1550551" y="5413296"/>
            <a:ext cx="3144798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Smart Device Integration</a:t>
            </a:r>
            <a:endParaRPr lang="en-US" sz="2200" dirty="0"/>
          </a:p>
        </p:txBody>
      </p:sp>
      <p:sp>
        <p:nvSpPr>
          <p:cNvPr id="20" name="Text 14"/>
          <p:cNvSpPr/>
          <p:nvPr/>
        </p:nvSpPr>
        <p:spPr>
          <a:xfrm>
            <a:off x="758309" y="5899428"/>
            <a:ext cx="393704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Enhance accessibility at home</a:t>
            </a:r>
            <a:endParaRPr lang="en-US" sz="1700" dirty="0"/>
          </a:p>
        </p:txBody>
      </p:sp>
      <p:pic>
        <p:nvPicPr>
          <p:cNvPr id="2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20270" y="2392918"/>
            <a:ext cx="4589740" cy="4589740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5710416" y="5191899"/>
            <a:ext cx="324088" cy="4051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50"/>
              </a:lnSpc>
              <a:buNone/>
            </a:pPr>
            <a:r>
              <a:rPr lang="en-US" sz="25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5</a:t>
            </a:r>
            <a:endParaRPr lang="en-US" sz="2550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74E1265-C7C1-1925-842F-9C78A45CB6FD}"/>
              </a:ext>
            </a:extLst>
          </p:cNvPr>
          <p:cNvSpPr/>
          <p:nvPr/>
        </p:nvSpPr>
        <p:spPr>
          <a:xfrm>
            <a:off x="12829521" y="7740989"/>
            <a:ext cx="1661276" cy="418809"/>
          </a:xfrm>
          <a:prstGeom prst="rect">
            <a:avLst/>
          </a:prstGeom>
          <a:solidFill>
            <a:srgbClr val="EEEFF5"/>
          </a:solidFill>
          <a:ln>
            <a:solidFill>
              <a:srgbClr val="EEEF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1117997"/>
            <a:ext cx="5725835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Impact and Conclusion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44709" y="2399348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6948726" y="239934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Empowerment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948726" y="2885480"/>
            <a:ext cx="692336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Give voice to deaf individuals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6244709" y="3692485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6948726" y="369248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Barrier Removal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6948726" y="4178617"/>
            <a:ext cx="692336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Break down communication obstacles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244709" y="4985623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6948726" y="498562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Accessibility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948726" y="5471755"/>
            <a:ext cx="692336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Democratize access to info and services</a:t>
            </a:r>
            <a:endParaRPr lang="en-US" sz="1700" dirty="0"/>
          </a:p>
        </p:txBody>
      </p:sp>
      <p:sp>
        <p:nvSpPr>
          <p:cNvPr id="13" name="Shape 10"/>
          <p:cNvSpPr/>
          <p:nvPr/>
        </p:nvSpPr>
        <p:spPr>
          <a:xfrm>
            <a:off x="6244709" y="6278761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</p:sp>
      <p:sp>
        <p:nvSpPr>
          <p:cNvPr id="14" name="Text 11"/>
          <p:cNvSpPr/>
          <p:nvPr/>
        </p:nvSpPr>
        <p:spPr>
          <a:xfrm>
            <a:off x="6948726" y="627876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Inclusion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6948726" y="6764893"/>
            <a:ext cx="692336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Promote a more inclusive society</a:t>
            </a:r>
            <a:endParaRPr lang="en-US" sz="17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B46778F-C32A-BBE1-3BF3-C29878E83E7A}"/>
              </a:ext>
            </a:extLst>
          </p:cNvPr>
          <p:cNvSpPr/>
          <p:nvPr/>
        </p:nvSpPr>
        <p:spPr>
          <a:xfrm>
            <a:off x="12829521" y="7740989"/>
            <a:ext cx="1661276" cy="418809"/>
          </a:xfrm>
          <a:prstGeom prst="rect">
            <a:avLst/>
          </a:prstGeom>
          <a:solidFill>
            <a:srgbClr val="EEEFF5"/>
          </a:solidFill>
          <a:ln>
            <a:solidFill>
              <a:srgbClr val="EEEF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310</Words>
  <Application>Microsoft Office PowerPoint</Application>
  <PresentationFormat>Custom</PresentationFormat>
  <Paragraphs>83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Barlow Bold</vt:lpstr>
      <vt:lpstr>Montserrat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Kamaljeet Singh</cp:lastModifiedBy>
  <cp:revision>2</cp:revision>
  <dcterms:created xsi:type="dcterms:W3CDTF">2025-04-22T05:50:04Z</dcterms:created>
  <dcterms:modified xsi:type="dcterms:W3CDTF">2025-04-22T09:25:42Z</dcterms:modified>
</cp:coreProperties>
</file>